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faa7e609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6faa7e609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faa7e609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faa7e609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faa7e609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faa7e609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faa7e609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faa7e609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faa7e609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faa7e609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faa7e609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faa7e609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aa7e609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aa7e609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faa7e609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faa7e609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1bdb1f2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1bdb1f2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1bdb1f2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1bdb1f2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1bdb1f2d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1bdb1f2d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faa7e60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faa7e60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faa7e609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faa7e609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faa7e609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faa7e609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faa7e60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faa7e60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faa7e609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faa7e609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faa7e609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faa7e609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faa7e60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faa7e60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faa7e609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faa7e609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faa7e609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faa7e609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faa7e609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faa7e609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aa7e609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aa7e609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pic>
        <p:nvPicPr>
          <p:cNvPr descr="LOGO.gif" id="66" name="Google Shape;66;p14"/>
          <p:cNvPicPr preferRelativeResize="0"/>
          <p:nvPr/>
        </p:nvPicPr>
        <p:blipFill rotWithShape="1">
          <a:blip r:embed="rId2">
            <a:alphaModFix/>
          </a:blip>
          <a:srcRect b="10714" l="0" r="0" t="0"/>
          <a:stretch/>
        </p:blipFill>
        <p:spPr>
          <a:xfrm>
            <a:off x="6553200" y="171450"/>
            <a:ext cx="2057400" cy="476250"/>
          </a:xfrm>
          <a:prstGeom prst="rect">
            <a:avLst/>
          </a:prstGeom>
          <a:noFill/>
          <a:ln>
            <a:noFill/>
          </a:ln>
        </p:spPr>
      </p:pic>
      <p:grpSp>
        <p:nvGrpSpPr>
          <p:cNvPr id="67" name="Google Shape;67;p14"/>
          <p:cNvGrpSpPr/>
          <p:nvPr/>
        </p:nvGrpSpPr>
        <p:grpSpPr>
          <a:xfrm>
            <a:off x="6146800" y="0"/>
            <a:ext cx="2997300" cy="657225"/>
            <a:chOff x="6096000" y="3924300"/>
            <a:chExt cx="2997300" cy="876300"/>
          </a:xfrm>
        </p:grpSpPr>
        <p:sp>
          <p:nvSpPr>
            <p:cNvPr id="68" name="Google Shape;68;p14"/>
            <p:cNvSpPr/>
            <p:nvPr/>
          </p:nvSpPr>
          <p:spPr>
            <a:xfrm>
              <a:off x="6096000" y="3924300"/>
              <a:ext cx="29973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69" name="Google Shape;69;p14"/>
            <p:cNvPicPr preferRelativeResize="0"/>
            <p:nvPr/>
          </p:nvPicPr>
          <p:blipFill rotWithShape="1">
            <a:blip r:embed="rId2">
              <a:alphaModFix/>
            </a:blip>
            <a:srcRect b="10714" l="0" r="0" t="0"/>
            <a:stretch/>
          </p:blipFill>
          <p:spPr>
            <a:xfrm>
              <a:off x="6502400" y="4152900"/>
              <a:ext cx="2057400" cy="635000"/>
            </a:xfrm>
            <a:prstGeom prst="rect">
              <a:avLst/>
            </a:prstGeom>
            <a:noFill/>
            <a:ln>
              <a:noFill/>
            </a:ln>
          </p:spPr>
        </p:pic>
        <p:sp>
          <p:nvSpPr>
            <p:cNvPr id="70" name="Google Shape;70;p14"/>
            <p:cNvSpPr/>
            <p:nvPr/>
          </p:nvSpPr>
          <p:spPr>
            <a:xfrm>
              <a:off x="6477000" y="4114800"/>
              <a:ext cx="20766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71" name="Google Shape;71;p14"/>
          <p:cNvPicPr preferRelativeResize="0"/>
          <p:nvPr/>
        </p:nvPicPr>
        <p:blipFill rotWithShape="1">
          <a:blip r:embed="rId3">
            <a:alphaModFix/>
          </a:blip>
          <a:srcRect b="0" l="0" r="0" t="0"/>
          <a:stretch/>
        </p:blipFill>
        <p:spPr>
          <a:xfrm>
            <a:off x="6553200" y="171450"/>
            <a:ext cx="1440658" cy="457199"/>
          </a:xfrm>
          <a:prstGeom prst="rect">
            <a:avLst/>
          </a:prstGeom>
          <a:noFill/>
          <a:ln>
            <a:noFill/>
          </a:ln>
        </p:spPr>
      </p:pic>
      <p:sp>
        <p:nvSpPr>
          <p:cNvPr id="72" name="Google Shape;72;p14"/>
          <p:cNvSpPr txBox="1"/>
          <p:nvPr>
            <p:ph type="title"/>
          </p:nvPr>
        </p:nvSpPr>
        <p:spPr>
          <a:xfrm>
            <a:off x="0" y="0"/>
            <a:ext cx="6477000" cy="628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4"/>
          <p:cNvSpPr txBox="1"/>
          <p:nvPr>
            <p:ph idx="1" type="body"/>
          </p:nvPr>
        </p:nvSpPr>
        <p:spPr>
          <a:xfrm>
            <a:off x="457200" y="102870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4" name="Google Shape;74;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sz="1200">
                <a:solidFill>
                  <a:srgbClr val="898989"/>
                </a:solidFill>
                <a:latin typeface="Calibri"/>
                <a:ea typeface="Calibri"/>
                <a:cs typeface="Calibri"/>
                <a:sym typeface="Calibri"/>
              </a:defRPr>
            </a:lvl1pPr>
            <a:lvl2pPr indent="0" lvl="1" marL="0" rtl="0" algn="r">
              <a:spcBef>
                <a:spcPts val="0"/>
              </a:spcBef>
              <a:spcAft>
                <a:spcPts val="0"/>
              </a:spcAft>
              <a:buNone/>
              <a:defRPr sz="1200">
                <a:solidFill>
                  <a:srgbClr val="898989"/>
                </a:solidFill>
                <a:latin typeface="Calibri"/>
                <a:ea typeface="Calibri"/>
                <a:cs typeface="Calibri"/>
                <a:sym typeface="Calibri"/>
              </a:defRPr>
            </a:lvl2pPr>
            <a:lvl3pPr indent="0" lvl="2" marL="0" rtl="0" algn="r">
              <a:spcBef>
                <a:spcPts val="0"/>
              </a:spcBef>
              <a:spcAft>
                <a:spcPts val="0"/>
              </a:spcAft>
              <a:buNone/>
              <a:defRPr sz="1200">
                <a:solidFill>
                  <a:srgbClr val="898989"/>
                </a:solidFill>
                <a:latin typeface="Calibri"/>
                <a:ea typeface="Calibri"/>
                <a:cs typeface="Calibri"/>
                <a:sym typeface="Calibri"/>
              </a:defRPr>
            </a:lvl3pPr>
            <a:lvl4pPr indent="0" lvl="3" marL="0" rtl="0" algn="r">
              <a:spcBef>
                <a:spcPts val="0"/>
              </a:spcBef>
              <a:spcAft>
                <a:spcPts val="0"/>
              </a:spcAft>
              <a:buNone/>
              <a:defRPr sz="1200">
                <a:solidFill>
                  <a:srgbClr val="898989"/>
                </a:solidFill>
                <a:latin typeface="Calibri"/>
                <a:ea typeface="Calibri"/>
                <a:cs typeface="Calibri"/>
                <a:sym typeface="Calibri"/>
              </a:defRPr>
            </a:lvl4pPr>
            <a:lvl5pPr indent="0" lvl="4" marL="0" rtl="0" algn="r">
              <a:spcBef>
                <a:spcPts val="0"/>
              </a:spcBef>
              <a:spcAft>
                <a:spcPts val="0"/>
              </a:spcAft>
              <a:buNone/>
              <a:defRPr sz="1200">
                <a:solidFill>
                  <a:srgbClr val="898989"/>
                </a:solidFill>
                <a:latin typeface="Calibri"/>
                <a:ea typeface="Calibri"/>
                <a:cs typeface="Calibri"/>
                <a:sym typeface="Calibri"/>
              </a:defRPr>
            </a:lvl5pPr>
            <a:lvl6pPr indent="0" lvl="5" marL="0" rtl="0" algn="r">
              <a:spcBef>
                <a:spcPts val="0"/>
              </a:spcBef>
              <a:spcAft>
                <a:spcPts val="0"/>
              </a:spcAft>
              <a:buNone/>
              <a:defRPr sz="1200">
                <a:solidFill>
                  <a:srgbClr val="898989"/>
                </a:solidFill>
                <a:latin typeface="Calibri"/>
                <a:ea typeface="Calibri"/>
                <a:cs typeface="Calibri"/>
                <a:sym typeface="Calibri"/>
              </a:defRPr>
            </a:lvl6pPr>
            <a:lvl7pPr indent="0" lvl="6" marL="0" rtl="0" algn="r">
              <a:spcBef>
                <a:spcPts val="0"/>
              </a:spcBef>
              <a:spcAft>
                <a:spcPts val="0"/>
              </a:spcAft>
              <a:buNone/>
              <a:defRPr sz="1200">
                <a:solidFill>
                  <a:srgbClr val="898989"/>
                </a:solidFill>
                <a:latin typeface="Calibri"/>
                <a:ea typeface="Calibri"/>
                <a:cs typeface="Calibri"/>
                <a:sym typeface="Calibri"/>
              </a:defRPr>
            </a:lvl7pPr>
            <a:lvl8pPr indent="0" lvl="7" marL="0" rtl="0" algn="r">
              <a:spcBef>
                <a:spcPts val="0"/>
              </a:spcBef>
              <a:spcAft>
                <a:spcPts val="0"/>
              </a:spcAft>
              <a:buNone/>
              <a:defRPr sz="1200">
                <a:solidFill>
                  <a:srgbClr val="898989"/>
                </a:solidFill>
                <a:latin typeface="Calibri"/>
                <a:ea typeface="Calibri"/>
                <a:cs typeface="Calibri"/>
                <a:sym typeface="Calibri"/>
              </a:defRPr>
            </a:lvl8pPr>
            <a:lvl9pPr indent="0" lvl="8" marL="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5"/>
          <p:cNvSpPr txBox="1"/>
          <p:nvPr>
            <p:ph type="ctrTitle"/>
          </p:nvPr>
        </p:nvSpPr>
        <p:spPr>
          <a:xfrm>
            <a:off x="0" y="1"/>
            <a:ext cx="5486400" cy="685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5"/>
          <p:cNvSpPr txBox="1"/>
          <p:nvPr>
            <p:ph idx="1" type="subTitle"/>
          </p:nvPr>
        </p:nvSpPr>
        <p:spPr>
          <a:xfrm>
            <a:off x="533400" y="1028700"/>
            <a:ext cx="8153400" cy="35433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80" name="Google Shape;80;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sz="1200">
                <a:solidFill>
                  <a:srgbClr val="898989"/>
                </a:solidFill>
                <a:latin typeface="Calibri"/>
                <a:ea typeface="Calibri"/>
                <a:cs typeface="Calibri"/>
                <a:sym typeface="Calibri"/>
              </a:defRPr>
            </a:lvl1pPr>
            <a:lvl2pPr indent="0" lvl="1" marL="0" rtl="0" algn="r">
              <a:spcBef>
                <a:spcPts val="0"/>
              </a:spcBef>
              <a:spcAft>
                <a:spcPts val="0"/>
              </a:spcAft>
              <a:buNone/>
              <a:defRPr sz="1200">
                <a:solidFill>
                  <a:srgbClr val="898989"/>
                </a:solidFill>
                <a:latin typeface="Calibri"/>
                <a:ea typeface="Calibri"/>
                <a:cs typeface="Calibri"/>
                <a:sym typeface="Calibri"/>
              </a:defRPr>
            </a:lvl2pPr>
            <a:lvl3pPr indent="0" lvl="2" marL="0" rtl="0" algn="r">
              <a:spcBef>
                <a:spcPts val="0"/>
              </a:spcBef>
              <a:spcAft>
                <a:spcPts val="0"/>
              </a:spcAft>
              <a:buNone/>
              <a:defRPr sz="1200">
                <a:solidFill>
                  <a:srgbClr val="898989"/>
                </a:solidFill>
                <a:latin typeface="Calibri"/>
                <a:ea typeface="Calibri"/>
                <a:cs typeface="Calibri"/>
                <a:sym typeface="Calibri"/>
              </a:defRPr>
            </a:lvl3pPr>
            <a:lvl4pPr indent="0" lvl="3" marL="0" rtl="0" algn="r">
              <a:spcBef>
                <a:spcPts val="0"/>
              </a:spcBef>
              <a:spcAft>
                <a:spcPts val="0"/>
              </a:spcAft>
              <a:buNone/>
              <a:defRPr sz="1200">
                <a:solidFill>
                  <a:srgbClr val="898989"/>
                </a:solidFill>
                <a:latin typeface="Calibri"/>
                <a:ea typeface="Calibri"/>
                <a:cs typeface="Calibri"/>
                <a:sym typeface="Calibri"/>
              </a:defRPr>
            </a:lvl4pPr>
            <a:lvl5pPr indent="0" lvl="4" marL="0" rtl="0" algn="r">
              <a:spcBef>
                <a:spcPts val="0"/>
              </a:spcBef>
              <a:spcAft>
                <a:spcPts val="0"/>
              </a:spcAft>
              <a:buNone/>
              <a:defRPr sz="1200">
                <a:solidFill>
                  <a:srgbClr val="898989"/>
                </a:solidFill>
                <a:latin typeface="Calibri"/>
                <a:ea typeface="Calibri"/>
                <a:cs typeface="Calibri"/>
                <a:sym typeface="Calibri"/>
              </a:defRPr>
            </a:lvl5pPr>
            <a:lvl6pPr indent="0" lvl="5" marL="0" rtl="0" algn="r">
              <a:spcBef>
                <a:spcPts val="0"/>
              </a:spcBef>
              <a:spcAft>
                <a:spcPts val="0"/>
              </a:spcAft>
              <a:buNone/>
              <a:defRPr sz="1200">
                <a:solidFill>
                  <a:srgbClr val="898989"/>
                </a:solidFill>
                <a:latin typeface="Calibri"/>
                <a:ea typeface="Calibri"/>
                <a:cs typeface="Calibri"/>
                <a:sym typeface="Calibri"/>
              </a:defRPr>
            </a:lvl6pPr>
            <a:lvl7pPr indent="0" lvl="6" marL="0" rtl="0" algn="r">
              <a:spcBef>
                <a:spcPts val="0"/>
              </a:spcBef>
              <a:spcAft>
                <a:spcPts val="0"/>
              </a:spcAft>
              <a:buNone/>
              <a:defRPr sz="1200">
                <a:solidFill>
                  <a:srgbClr val="898989"/>
                </a:solidFill>
                <a:latin typeface="Calibri"/>
                <a:ea typeface="Calibri"/>
                <a:cs typeface="Calibri"/>
                <a:sym typeface="Calibri"/>
              </a:defRPr>
            </a:lvl7pPr>
            <a:lvl8pPr indent="0" lvl="7" marL="0" rtl="0" algn="r">
              <a:spcBef>
                <a:spcPts val="0"/>
              </a:spcBef>
              <a:spcAft>
                <a:spcPts val="0"/>
              </a:spcAft>
              <a:buNone/>
              <a:defRPr sz="1200">
                <a:solidFill>
                  <a:srgbClr val="898989"/>
                </a:solidFill>
                <a:latin typeface="Calibri"/>
                <a:ea typeface="Calibri"/>
                <a:cs typeface="Calibri"/>
                <a:sym typeface="Calibri"/>
              </a:defRPr>
            </a:lvl8pPr>
            <a:lvl9pPr indent="0" lvl="8" marL="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jp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6477000" cy="628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457200" y="102870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0" y="0"/>
            <a:ext cx="9144000" cy="6288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13"/>
          <p:cNvSpPr/>
          <p:nvPr/>
        </p:nvSpPr>
        <p:spPr>
          <a:xfrm flipH="1" rot="10800000">
            <a:off x="0" y="5029287"/>
            <a:ext cx="9144000" cy="1485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58" name="Google Shape;58;p13"/>
          <p:cNvPicPr preferRelativeResize="0"/>
          <p:nvPr/>
        </p:nvPicPr>
        <p:blipFill rotWithShape="1">
          <a:blip r:embed="rId1">
            <a:alphaModFix/>
          </a:blip>
          <a:srcRect b="10714" l="0" r="0" t="0"/>
          <a:stretch/>
        </p:blipFill>
        <p:spPr>
          <a:xfrm>
            <a:off x="6553200" y="171450"/>
            <a:ext cx="2057400" cy="476250"/>
          </a:xfrm>
          <a:prstGeom prst="rect">
            <a:avLst/>
          </a:prstGeom>
          <a:noFill/>
          <a:ln>
            <a:noFill/>
          </a:ln>
        </p:spPr>
      </p:pic>
      <p:pic>
        <p:nvPicPr>
          <p:cNvPr descr="LOGO.gif" id="59" name="Google Shape;59;p13"/>
          <p:cNvPicPr preferRelativeResize="0"/>
          <p:nvPr/>
        </p:nvPicPr>
        <p:blipFill rotWithShape="1">
          <a:blip r:embed="rId1">
            <a:alphaModFix/>
          </a:blip>
          <a:srcRect b="10714" l="0" r="0" t="0"/>
          <a:stretch/>
        </p:blipFill>
        <p:spPr>
          <a:xfrm>
            <a:off x="6553200" y="171450"/>
            <a:ext cx="2057400" cy="476250"/>
          </a:xfrm>
          <a:prstGeom prst="rect">
            <a:avLst/>
          </a:prstGeom>
          <a:noFill/>
          <a:ln>
            <a:noFill/>
          </a:ln>
        </p:spPr>
      </p:pic>
      <p:grpSp>
        <p:nvGrpSpPr>
          <p:cNvPr id="60" name="Google Shape;60;p13"/>
          <p:cNvGrpSpPr/>
          <p:nvPr/>
        </p:nvGrpSpPr>
        <p:grpSpPr>
          <a:xfrm>
            <a:off x="6146800" y="0"/>
            <a:ext cx="2997300" cy="657225"/>
            <a:chOff x="6096000" y="3924300"/>
            <a:chExt cx="2997300" cy="876300"/>
          </a:xfrm>
        </p:grpSpPr>
        <p:sp>
          <p:nvSpPr>
            <p:cNvPr id="61" name="Google Shape;61;p13"/>
            <p:cNvSpPr/>
            <p:nvPr/>
          </p:nvSpPr>
          <p:spPr>
            <a:xfrm>
              <a:off x="6096000" y="3924300"/>
              <a:ext cx="29973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62" name="Google Shape;62;p13"/>
            <p:cNvPicPr preferRelativeResize="0"/>
            <p:nvPr/>
          </p:nvPicPr>
          <p:blipFill rotWithShape="1">
            <a:blip r:embed="rId1">
              <a:alphaModFix/>
            </a:blip>
            <a:srcRect b="10714" l="0" r="0" t="0"/>
            <a:stretch/>
          </p:blipFill>
          <p:spPr>
            <a:xfrm>
              <a:off x="6502400" y="4152900"/>
              <a:ext cx="2057400" cy="635000"/>
            </a:xfrm>
            <a:prstGeom prst="rect">
              <a:avLst/>
            </a:prstGeom>
            <a:noFill/>
            <a:ln>
              <a:noFill/>
            </a:ln>
          </p:spPr>
        </p:pic>
        <p:sp>
          <p:nvSpPr>
            <p:cNvPr id="63" name="Google Shape;63;p13"/>
            <p:cNvSpPr/>
            <p:nvPr/>
          </p:nvSpPr>
          <p:spPr>
            <a:xfrm>
              <a:off x="6477000" y="4114800"/>
              <a:ext cx="20766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64" name="Google Shape;64;p13"/>
          <p:cNvPicPr preferRelativeResize="0"/>
          <p:nvPr/>
        </p:nvPicPr>
        <p:blipFill rotWithShape="1">
          <a:blip r:embed="rId2">
            <a:alphaModFix/>
          </a:blip>
          <a:srcRect b="0" l="0" r="0" t="0"/>
          <a:stretch/>
        </p:blipFill>
        <p:spPr>
          <a:xfrm>
            <a:off x="6553200" y="171450"/>
            <a:ext cx="1440658" cy="457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hyperlink" Target="https://www.geeksforgeeks.org/react-tutorial/" TargetMode="External"/><Relationship Id="rId10" Type="http://schemas.openxmlformats.org/officeDocument/2006/relationships/hyperlink" Target="https://tailblocks.cc/#google_vignette" TargetMode="External"/><Relationship Id="rId13" Type="http://schemas.openxmlformats.org/officeDocument/2006/relationships/hyperlink" Target="https://flowbite.com/docs/components/buttons/" TargetMode="External"/><Relationship Id="rId12" Type="http://schemas.openxmlformats.org/officeDocument/2006/relationships/hyperlink" Target="https://www.geeksforgeeks.org/what-is-react-router-dom/"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w3schools.com/html/default.asp" TargetMode="External"/><Relationship Id="rId4" Type="http://schemas.openxmlformats.org/officeDocument/2006/relationships/hyperlink" Target="https://www.w3schools.com/css/default.asp" TargetMode="External"/><Relationship Id="rId9" Type="http://schemas.openxmlformats.org/officeDocument/2006/relationships/hyperlink" Target="https://fonts.google.com" TargetMode="External"/><Relationship Id="rId5" Type="http://schemas.openxmlformats.org/officeDocument/2006/relationships/hyperlink" Target="https://www.w3schools.com/react/default.asp" TargetMode="External"/><Relationship Id="rId6" Type="http://schemas.openxmlformats.org/officeDocument/2006/relationships/hyperlink" Target="https://www.svgrepo.com/" TargetMode="External"/><Relationship Id="rId7" Type="http://schemas.openxmlformats.org/officeDocument/2006/relationships/hyperlink" Target="https://www.svgrepo.com" TargetMode="External"/><Relationship Id="rId8" Type="http://schemas.openxmlformats.org/officeDocument/2006/relationships/hyperlink" Target="https://fonts.googl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1227625" y="896250"/>
            <a:ext cx="6553200" cy="930600"/>
          </a:xfrm>
          <a:prstGeom prst="rect">
            <a:avLst/>
          </a:prstGeom>
          <a:noFill/>
          <a:ln>
            <a:noFill/>
          </a:ln>
        </p:spPr>
        <p:txBody>
          <a:bodyPr anchorCtr="0" anchor="ctr" bIns="45700" lIns="91425" spcFirstLastPara="1" rIns="91425" wrap="square" tIns="33100">
            <a:noAutofit/>
          </a:bodyPr>
          <a:lstStyle/>
          <a:p>
            <a:pPr indent="0" lvl="0" marL="0" marR="0" rtl="0" algn="ctr">
              <a:spcBef>
                <a:spcPts val="0"/>
              </a:spcBef>
              <a:spcAft>
                <a:spcPts val="0"/>
              </a:spcAft>
              <a:buNone/>
            </a:pPr>
            <a:r>
              <a:rPr b="1" lang="en" sz="3200">
                <a:solidFill>
                  <a:srgbClr val="3A30FA"/>
                </a:solidFill>
                <a:latin typeface="Calibri"/>
                <a:ea typeface="Calibri"/>
                <a:cs typeface="Calibri"/>
                <a:sym typeface="Calibri"/>
              </a:rPr>
              <a:t>NEWS TODAY WEBSITE</a:t>
            </a:r>
            <a:endParaRPr/>
          </a:p>
        </p:txBody>
      </p:sp>
      <p:sp>
        <p:nvSpPr>
          <p:cNvPr id="88" name="Google Shape;88;p16"/>
          <p:cNvSpPr txBox="1"/>
          <p:nvPr/>
        </p:nvSpPr>
        <p:spPr>
          <a:xfrm>
            <a:off x="2590800" y="1955238"/>
            <a:ext cx="4038600" cy="1502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800">
                <a:solidFill>
                  <a:schemeClr val="dk1"/>
                </a:solidFill>
              </a:rPr>
              <a:t>                   </a:t>
            </a:r>
            <a:r>
              <a:rPr b="1" lang="en" sz="1800">
                <a:solidFill>
                  <a:schemeClr val="dk1"/>
                </a:solidFill>
              </a:rPr>
              <a:t>Presented by</a:t>
            </a:r>
            <a:endParaRPr b="1"/>
          </a:p>
          <a:p>
            <a:pPr indent="0" lvl="0" marL="0" marR="0" rtl="0" algn="ctr">
              <a:lnSpc>
                <a:spcPct val="115000"/>
              </a:lnSpc>
              <a:spcBef>
                <a:spcPts val="0"/>
              </a:spcBef>
              <a:spcAft>
                <a:spcPts val="0"/>
              </a:spcAft>
              <a:buNone/>
            </a:pPr>
            <a:r>
              <a:rPr lang="en" sz="1000"/>
              <a:t>DIVYA BHORIA         2210990293</a:t>
            </a:r>
            <a:endParaRPr sz="1000"/>
          </a:p>
          <a:p>
            <a:pPr indent="0" lvl="0" marL="0" marR="0" rtl="0" algn="ctr">
              <a:lnSpc>
                <a:spcPct val="115000"/>
              </a:lnSpc>
              <a:spcBef>
                <a:spcPts val="0"/>
              </a:spcBef>
              <a:spcAft>
                <a:spcPts val="0"/>
              </a:spcAft>
              <a:buNone/>
            </a:pPr>
            <a:r>
              <a:rPr lang="en" sz="1000"/>
              <a:t>GEETANSH SOOD   2210990323</a:t>
            </a:r>
            <a:endParaRPr sz="1000"/>
          </a:p>
          <a:p>
            <a:pPr indent="0" lvl="0" marL="0" rtl="0" algn="ctr">
              <a:lnSpc>
                <a:spcPct val="115000"/>
              </a:lnSpc>
              <a:spcBef>
                <a:spcPts val="0"/>
              </a:spcBef>
              <a:spcAft>
                <a:spcPts val="0"/>
              </a:spcAft>
              <a:buClr>
                <a:schemeClr val="dk1"/>
              </a:buClr>
              <a:buFont typeface="Arial"/>
              <a:buNone/>
            </a:pPr>
            <a:r>
              <a:rPr lang="en" sz="1000">
                <a:solidFill>
                  <a:schemeClr val="dk1"/>
                </a:solidFill>
              </a:rPr>
              <a:t>OJAS GUPTA            2210990627</a:t>
            </a:r>
            <a:endParaRPr sz="1000"/>
          </a:p>
          <a:p>
            <a:pPr indent="0" lvl="0" marL="0" marR="0" rtl="0" algn="ctr">
              <a:lnSpc>
                <a:spcPct val="115000"/>
              </a:lnSpc>
              <a:spcBef>
                <a:spcPts val="0"/>
              </a:spcBef>
              <a:spcAft>
                <a:spcPts val="0"/>
              </a:spcAft>
              <a:buNone/>
            </a:pPr>
            <a:r>
              <a:rPr lang="en"/>
              <a:t>            </a:t>
            </a:r>
            <a:endParaRPr/>
          </a:p>
          <a:p>
            <a:pPr indent="0" lvl="0" marL="0" marR="0" rtl="0" algn="ctr">
              <a:lnSpc>
                <a:spcPct val="150000"/>
              </a:lnSpc>
              <a:spcBef>
                <a:spcPts val="0"/>
              </a:spcBef>
              <a:spcAft>
                <a:spcPts val="0"/>
              </a:spcAft>
              <a:buNone/>
            </a:pPr>
            <a:r>
              <a:t/>
            </a:r>
            <a:endParaRPr/>
          </a:p>
        </p:txBody>
      </p:sp>
      <p:sp>
        <p:nvSpPr>
          <p:cNvPr id="89" name="Google Shape;89;p16"/>
          <p:cNvSpPr txBox="1"/>
          <p:nvPr/>
        </p:nvSpPr>
        <p:spPr>
          <a:xfrm>
            <a:off x="2590800" y="3140506"/>
            <a:ext cx="4267200" cy="904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 sz="1600">
                <a:solidFill>
                  <a:schemeClr val="dk1"/>
                </a:solidFill>
              </a:rPr>
              <a:t>Under the supervision of</a:t>
            </a:r>
            <a:endParaRPr b="1" sz="1200"/>
          </a:p>
          <a:p>
            <a:pPr indent="0" lvl="0" marL="0" marR="0" rtl="0" algn="ctr">
              <a:lnSpc>
                <a:spcPct val="150000"/>
              </a:lnSpc>
              <a:spcBef>
                <a:spcPts val="0"/>
              </a:spcBef>
              <a:spcAft>
                <a:spcPts val="0"/>
              </a:spcAft>
              <a:buNone/>
            </a:pPr>
            <a:r>
              <a:rPr lang="en" sz="1150">
                <a:solidFill>
                  <a:srgbClr val="333333"/>
                </a:solidFill>
                <a:highlight>
                  <a:srgbClr val="FFFFFF"/>
                </a:highlight>
                <a:latin typeface="Verdana"/>
                <a:ea typeface="Verdana"/>
                <a:cs typeface="Verdana"/>
                <a:sym typeface="Verdana"/>
              </a:rPr>
              <a:t> PARUL GAHELOT</a:t>
            </a:r>
            <a:endParaRPr sz="1150">
              <a:solidFill>
                <a:srgbClr val="333333"/>
              </a:solidFill>
              <a:highlight>
                <a:srgbClr val="FFFFFF"/>
              </a:highlight>
              <a:latin typeface="Verdana"/>
              <a:ea typeface="Verdana"/>
              <a:cs typeface="Verdana"/>
              <a:sym typeface="Verdana"/>
            </a:endParaRPr>
          </a:p>
          <a:p>
            <a:pPr indent="0" lvl="0" marL="0" marR="0" rtl="0" algn="l">
              <a:lnSpc>
                <a:spcPct val="150000"/>
              </a:lnSpc>
              <a:spcBef>
                <a:spcPts val="0"/>
              </a:spcBef>
              <a:spcAft>
                <a:spcPts val="0"/>
              </a:spcAft>
              <a:buNone/>
            </a:pPr>
            <a:r>
              <a:t/>
            </a:r>
            <a:endParaRPr sz="1150">
              <a:solidFill>
                <a:srgbClr val="333333"/>
              </a:solidFill>
              <a:highlight>
                <a:srgbClr val="FFFFFF"/>
              </a:highlight>
              <a:latin typeface="Verdana"/>
              <a:ea typeface="Verdana"/>
              <a:cs typeface="Verdana"/>
              <a:sym typeface="Verdana"/>
            </a:endParaRPr>
          </a:p>
        </p:txBody>
      </p:sp>
      <p:sp>
        <p:nvSpPr>
          <p:cNvPr id="90" name="Google Shape;90;p16"/>
          <p:cNvSpPr txBox="1"/>
          <p:nvPr/>
        </p:nvSpPr>
        <p:spPr>
          <a:xfrm>
            <a:off x="1981200" y="4153559"/>
            <a:ext cx="5257800" cy="1015800"/>
          </a:xfrm>
          <a:prstGeom prst="rect">
            <a:avLst/>
          </a:prstGeom>
          <a:noFill/>
          <a:ln>
            <a:noFill/>
          </a:ln>
        </p:spPr>
        <p:txBody>
          <a:bodyPr anchorCtr="0" anchor="t" bIns="45700" lIns="91425" spcFirstLastPara="1" rIns="91425" wrap="square" tIns="45700">
            <a:spAutoFit/>
          </a:bodyPr>
          <a:lstStyle/>
          <a:p>
            <a:pPr indent="-180340" lvl="0" marL="18034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Department of Computer Science and Engineering</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Chitkara University Institute of Engineering &amp; Technology, </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Chitkara University, Punjab</a:t>
            </a:r>
            <a:endParaRPr u="sng">
              <a:solidFill>
                <a:srgbClr val="FF3300"/>
              </a:solidFill>
            </a:endParaRPr>
          </a:p>
          <a:p>
            <a:pPr indent="0" lvl="0" marL="0" marR="0" rtl="0" algn="ctr">
              <a:spcBef>
                <a:spcPts val="0"/>
              </a:spcBef>
              <a:spcAft>
                <a:spcPts val="0"/>
              </a:spcAft>
              <a:buNone/>
            </a:pPr>
            <a:r>
              <a:t/>
            </a:r>
            <a:endParaRPr sz="1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55" name="Google Shape;155;p25"/>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6" name="Google Shape;156;p25"/>
          <p:cNvPicPr preferRelativeResize="0"/>
          <p:nvPr/>
        </p:nvPicPr>
        <p:blipFill>
          <a:blip r:embed="rId3">
            <a:alphaModFix/>
          </a:blip>
          <a:stretch>
            <a:fillRect/>
          </a:stretch>
        </p:blipFill>
        <p:spPr>
          <a:xfrm>
            <a:off x="1906827" y="935025"/>
            <a:ext cx="5330350" cy="3878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62" name="Google Shape;162;p26"/>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1835175" y="899500"/>
            <a:ext cx="5473649" cy="3982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69" name="Google Shape;169;p27"/>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0" name="Google Shape;170;p27"/>
          <p:cNvPicPr preferRelativeResize="0"/>
          <p:nvPr/>
        </p:nvPicPr>
        <p:blipFill>
          <a:blip r:embed="rId3">
            <a:alphaModFix/>
          </a:blip>
          <a:stretch>
            <a:fillRect/>
          </a:stretch>
        </p:blipFill>
        <p:spPr>
          <a:xfrm>
            <a:off x="1982422" y="907525"/>
            <a:ext cx="5179151" cy="376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76" name="Google Shape;176;p28"/>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7" name="Google Shape;177;p28"/>
          <p:cNvPicPr preferRelativeResize="0"/>
          <p:nvPr/>
        </p:nvPicPr>
        <p:blipFill>
          <a:blip r:embed="rId3">
            <a:alphaModFix/>
          </a:blip>
          <a:stretch>
            <a:fillRect/>
          </a:stretch>
        </p:blipFill>
        <p:spPr>
          <a:xfrm>
            <a:off x="1828800" y="730151"/>
            <a:ext cx="5675873" cy="41294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83" name="Google Shape;183;p29"/>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84" name="Google Shape;184;p29"/>
          <p:cNvPicPr preferRelativeResize="0"/>
          <p:nvPr/>
        </p:nvPicPr>
        <p:blipFill>
          <a:blip r:embed="rId3">
            <a:alphaModFix/>
          </a:blip>
          <a:stretch>
            <a:fillRect/>
          </a:stretch>
        </p:blipFill>
        <p:spPr>
          <a:xfrm>
            <a:off x="1584799" y="791788"/>
            <a:ext cx="5974402" cy="4115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90" name="Google Shape;190;p30"/>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1" name="Google Shape;191;p30"/>
          <p:cNvPicPr preferRelativeResize="0"/>
          <p:nvPr/>
        </p:nvPicPr>
        <p:blipFill>
          <a:blip r:embed="rId3">
            <a:alphaModFix/>
          </a:blip>
          <a:stretch>
            <a:fillRect/>
          </a:stretch>
        </p:blipFill>
        <p:spPr>
          <a:xfrm>
            <a:off x="1694488" y="701025"/>
            <a:ext cx="5755023" cy="41870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Results</a:t>
            </a:r>
            <a:endParaRPr/>
          </a:p>
        </p:txBody>
      </p:sp>
      <p:sp>
        <p:nvSpPr>
          <p:cNvPr id="197" name="Google Shape;197;p31"/>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8" name="Google Shape;198;p31"/>
          <p:cNvPicPr preferRelativeResize="0"/>
          <p:nvPr/>
        </p:nvPicPr>
        <p:blipFill>
          <a:blip r:embed="rId3">
            <a:alphaModFix/>
          </a:blip>
          <a:stretch>
            <a:fillRect/>
          </a:stretch>
        </p:blipFill>
        <p:spPr>
          <a:xfrm>
            <a:off x="457200" y="767325"/>
            <a:ext cx="8229600" cy="38961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04" name="Google Shape;204;p32"/>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05" name="Google Shape;205;p32"/>
          <p:cNvPicPr preferRelativeResize="0"/>
          <p:nvPr/>
        </p:nvPicPr>
        <p:blipFill>
          <a:blip r:embed="rId3">
            <a:alphaModFix/>
          </a:blip>
          <a:stretch>
            <a:fillRect/>
          </a:stretch>
        </p:blipFill>
        <p:spPr>
          <a:xfrm>
            <a:off x="457200" y="770300"/>
            <a:ext cx="8229600" cy="38961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11" name="Google Shape;211;p33"/>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2" name="Google Shape;212;p33"/>
          <p:cNvPicPr preferRelativeResize="0"/>
          <p:nvPr/>
        </p:nvPicPr>
        <p:blipFill>
          <a:blip r:embed="rId3">
            <a:alphaModFix/>
          </a:blip>
          <a:stretch>
            <a:fillRect/>
          </a:stretch>
        </p:blipFill>
        <p:spPr>
          <a:xfrm>
            <a:off x="388475" y="755112"/>
            <a:ext cx="8367050" cy="394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18" name="Google Shape;218;p34"/>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9" name="Google Shape;219;p34"/>
          <p:cNvPicPr preferRelativeResize="0"/>
          <p:nvPr/>
        </p:nvPicPr>
        <p:blipFill>
          <a:blip r:embed="rId3">
            <a:alphaModFix/>
          </a:blip>
          <a:stretch>
            <a:fillRect/>
          </a:stretch>
        </p:blipFill>
        <p:spPr>
          <a:xfrm>
            <a:off x="457200" y="842800"/>
            <a:ext cx="8229600" cy="3851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3200">
                <a:solidFill>
                  <a:schemeClr val="lt1"/>
                </a:solidFill>
              </a:rPr>
              <a:t>Introduction</a:t>
            </a:r>
            <a:endParaRPr/>
          </a:p>
        </p:txBody>
      </p:sp>
      <p:sp>
        <p:nvSpPr>
          <p:cNvPr id="96" name="Google Shape;96;p17"/>
          <p:cNvSpPr txBox="1"/>
          <p:nvPr>
            <p:ph idx="1" type="body"/>
          </p:nvPr>
        </p:nvSpPr>
        <p:spPr>
          <a:xfrm>
            <a:off x="457200" y="805875"/>
            <a:ext cx="8229600" cy="4398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1500"/>
              <a:t>Problem Statement-</a:t>
            </a:r>
            <a:r>
              <a:rPr lang="en" sz="1500"/>
              <a:t>In today's digital landscape, the abundance of news websites makes it challenging for individuals to stay informed while ensuring reliability and avoiding bias. Navigating multiple sources is time-consuming, and misinformation is a growing concern. Thus, there's a pressing need for a centralized news website that aggregates top stories from reputable sources. This platform would offer convenience, promote media literacy, and provide users with reliable, diverse news coverage, addressing the challenges of information overload and misinformation.</a:t>
            </a:r>
            <a:endParaRPr sz="1500"/>
          </a:p>
          <a:p>
            <a:pPr indent="0" lvl="0" marL="0" rtl="0" algn="l">
              <a:spcBef>
                <a:spcPts val="0"/>
              </a:spcBef>
              <a:spcAft>
                <a:spcPts val="0"/>
              </a:spcAft>
              <a:buNone/>
            </a:pPr>
            <a:r>
              <a:t/>
            </a:r>
            <a:endParaRPr sz="1500"/>
          </a:p>
          <a:p>
            <a:pPr indent="0" lvl="0" marL="0" rtl="0" algn="l">
              <a:lnSpc>
                <a:spcPct val="115000"/>
              </a:lnSpc>
              <a:spcBef>
                <a:spcPts val="0"/>
              </a:spcBef>
              <a:spcAft>
                <a:spcPts val="0"/>
              </a:spcAft>
              <a:buNone/>
            </a:pPr>
            <a:r>
              <a:rPr b="1" lang="en" sz="1500"/>
              <a:t>Solution:</a:t>
            </a:r>
            <a:r>
              <a:rPr lang="en" sz="1500"/>
              <a:t> We’ve come up with an idea to build a NEWS TODAY WEBSITE </a:t>
            </a:r>
            <a:r>
              <a:rPr lang="en" sz="1500"/>
              <a:t>which</a:t>
            </a:r>
            <a:r>
              <a:rPr lang="en" sz="1500"/>
              <a:t> will will focus on </a:t>
            </a:r>
            <a:endParaRPr sz="1500"/>
          </a:p>
          <a:p>
            <a:pPr indent="0" lvl="0" marL="0" rtl="0" algn="l">
              <a:lnSpc>
                <a:spcPct val="115000"/>
              </a:lnSpc>
              <a:spcBef>
                <a:spcPts val="0"/>
              </a:spcBef>
              <a:spcAft>
                <a:spcPts val="0"/>
              </a:spcAft>
              <a:buClr>
                <a:schemeClr val="dk1"/>
              </a:buClr>
              <a:buSzPts val="1100"/>
              <a:buFont typeface="Arial"/>
              <a:buNone/>
            </a:pPr>
            <a:r>
              <a:rPr b="1" lang="en" sz="1500"/>
              <a:t>1.Information Overload:</a:t>
            </a:r>
            <a:r>
              <a:rPr lang="en" sz="1500"/>
              <a:t> Users struggle to navigate multiple news websites, leading to time-consuming searches and difficulty staying updated.</a:t>
            </a:r>
            <a:endParaRPr sz="1500"/>
          </a:p>
          <a:p>
            <a:pPr indent="0" lvl="0" marL="0" rtl="0" algn="l">
              <a:lnSpc>
                <a:spcPct val="115000"/>
              </a:lnSpc>
              <a:spcBef>
                <a:spcPts val="0"/>
              </a:spcBef>
              <a:spcAft>
                <a:spcPts val="0"/>
              </a:spcAft>
              <a:buClr>
                <a:schemeClr val="dk1"/>
              </a:buClr>
              <a:buSzPts val="1100"/>
              <a:buFont typeface="Arial"/>
              <a:buNone/>
            </a:pPr>
            <a:r>
              <a:rPr b="1" lang="en" sz="1500"/>
              <a:t>2.Reliability Concerns:</a:t>
            </a:r>
            <a:r>
              <a:rPr lang="en" sz="1500"/>
              <a:t> Sorting through various sources makes it challenging to discern trustworthy information from biased or unreliable sources.</a:t>
            </a:r>
            <a:endParaRPr sz="1500"/>
          </a:p>
          <a:p>
            <a:pPr indent="0" lvl="0" marL="0" rtl="0" algn="l">
              <a:lnSpc>
                <a:spcPct val="115000"/>
              </a:lnSpc>
              <a:spcBef>
                <a:spcPts val="0"/>
              </a:spcBef>
              <a:spcAft>
                <a:spcPts val="0"/>
              </a:spcAft>
              <a:buClr>
                <a:schemeClr val="dk1"/>
              </a:buClr>
              <a:buSzPts val="1100"/>
              <a:buFont typeface="Arial"/>
              <a:buNone/>
            </a:pPr>
            <a:r>
              <a:rPr b="1" lang="en" sz="1500"/>
              <a:t>3. Misinformation:</a:t>
            </a:r>
            <a:r>
              <a:rPr lang="en" sz="1500"/>
              <a:t> The proliferation of fake news and misinformation on the internet undermines the public's ability to access accurate information.</a:t>
            </a:r>
            <a:endParaRPr sz="15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800"/>
              <a:buFont typeface="Arial"/>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Conclusion</a:t>
            </a:r>
            <a:endParaRPr/>
          </a:p>
        </p:txBody>
      </p:sp>
      <p:sp>
        <p:nvSpPr>
          <p:cNvPr id="225" name="Google Shape;225;p35"/>
          <p:cNvSpPr txBox="1"/>
          <p:nvPr>
            <p:ph idx="1" type="body"/>
          </p:nvPr>
        </p:nvSpPr>
        <p:spPr>
          <a:xfrm>
            <a:off x="457200" y="750900"/>
            <a:ext cx="8229600" cy="339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 sz="1800"/>
              <a:t>In conclusion, the development of a centralized news website utilizing HTML, CSS, React, Tailwind CSS, fonts, SVG, and report blocks represents a significant step forward in addressing the challenges of information overload, reliability concerns, and the proliferation of misinformation in today's digital age. By leveraging these technologies and design elements, the platform not only offers users a seamless and visually appealing browsing experience but also prioritizes functionality, accessibility, and credibility. Through the integration of Tailwind CSS for rapid styling, React for dynamic content rendering, and report blocks for user feedback and error reporting, the website ensures both convenience and reliability. Furthermore, the inclusion of diverse fonts and SVG graphics enhances the aesthetic appeal and user engagement. Overall, this innovative approach to news aggregation and presentation embodies a commitment to empowering users with convenient access to reliable, diverse, and visually captivating news coverage while promoting media literacy and fostering an informed and engaged society.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31" name="Google Shape;231;p36"/>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Font typeface="Arial"/>
              <a:buChar char="•"/>
            </a:pPr>
            <a:r>
              <a:rPr lang="en" sz="1100" u="sng">
                <a:solidFill>
                  <a:schemeClr val="hlink"/>
                </a:solidFill>
                <a:latin typeface="Arial"/>
                <a:ea typeface="Arial"/>
                <a:cs typeface="Arial"/>
                <a:sym typeface="Arial"/>
                <a:hlinkClick r:id="rId3"/>
              </a:rPr>
              <a:t>https://www.w3schools.com/html/default.asp</a:t>
            </a:r>
            <a:endParaRPr sz="3500"/>
          </a:p>
          <a:p>
            <a:pPr indent="-317500" lvl="0" marL="457200" rtl="0" algn="l">
              <a:spcBef>
                <a:spcPts val="0"/>
              </a:spcBef>
              <a:spcAft>
                <a:spcPts val="0"/>
              </a:spcAft>
              <a:buSzPts val="1400"/>
              <a:buFont typeface="Arial"/>
              <a:buChar char="•"/>
            </a:pPr>
            <a:r>
              <a:rPr lang="en" sz="1100" u="sng">
                <a:solidFill>
                  <a:schemeClr val="hlink"/>
                </a:solidFill>
                <a:latin typeface="Arial"/>
                <a:ea typeface="Arial"/>
                <a:cs typeface="Arial"/>
                <a:sym typeface="Arial"/>
                <a:hlinkClick r:id="rId4"/>
              </a:rPr>
              <a:t>https://www.w3schools.com/css/default.asp</a:t>
            </a:r>
            <a:endParaRPr sz="3500"/>
          </a:p>
          <a:p>
            <a:pPr indent="-317500" lvl="0" marL="457200" rtl="0" algn="l">
              <a:spcBef>
                <a:spcPts val="0"/>
              </a:spcBef>
              <a:spcAft>
                <a:spcPts val="0"/>
              </a:spcAft>
              <a:buSzPts val="1400"/>
              <a:buFont typeface="Arial"/>
              <a:buChar char="•"/>
            </a:pPr>
            <a:r>
              <a:rPr lang="en" sz="1100" u="sng">
                <a:solidFill>
                  <a:schemeClr val="hlink"/>
                </a:solidFill>
                <a:latin typeface="Arial"/>
                <a:ea typeface="Arial"/>
                <a:cs typeface="Arial"/>
                <a:sym typeface="Arial"/>
                <a:hlinkClick r:id="rId5"/>
              </a:rPr>
              <a:t>https://www.w3schools.com/react/default.asp</a:t>
            </a:r>
            <a:endParaRPr sz="3500"/>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6"/>
              </a:rPr>
              <a:t>SVG Repo - Free SVG Vectors and IconsSVG Repo</a:t>
            </a:r>
            <a:r>
              <a:rPr lang="en" sz="1100" u="sng">
                <a:solidFill>
                  <a:schemeClr val="hlink"/>
                </a:solidFill>
                <a:latin typeface="Arial"/>
                <a:ea typeface="Arial"/>
                <a:cs typeface="Arial"/>
                <a:sym typeface="Arial"/>
                <a:hlinkClick r:id="rId7"/>
              </a:rPr>
              <a:t>https://www.svgrepo.com</a:t>
            </a:r>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8"/>
              </a:rPr>
              <a:t>Google Fonts: Browse FontsGoogle Fonts</a:t>
            </a:r>
            <a:r>
              <a:rPr lang="en" sz="1100" u="sng">
                <a:solidFill>
                  <a:schemeClr val="hlink"/>
                </a:solidFill>
                <a:latin typeface="Arial"/>
                <a:ea typeface="Arial"/>
                <a:cs typeface="Arial"/>
                <a:sym typeface="Arial"/>
                <a:hlinkClick r:id="rId9"/>
              </a:rPr>
              <a:t>https://fonts.google.com</a:t>
            </a:r>
            <a:endParaRPr/>
          </a:p>
          <a:p>
            <a:pPr indent="-317500" lvl="0" marL="457200" rtl="0" algn="l">
              <a:spcBef>
                <a:spcPts val="0"/>
              </a:spcBef>
              <a:spcAft>
                <a:spcPts val="0"/>
              </a:spcAft>
              <a:buSzPts val="1400"/>
              <a:buFont typeface="Arial"/>
              <a:buChar char="•"/>
            </a:pPr>
            <a:r>
              <a:rPr lang="en" sz="1100" u="sng">
                <a:solidFill>
                  <a:schemeClr val="hlink"/>
                </a:solidFill>
                <a:latin typeface="Arial"/>
                <a:ea typeface="Arial"/>
                <a:cs typeface="Arial"/>
                <a:sym typeface="Arial"/>
                <a:hlinkClick r:id="rId10"/>
              </a:rPr>
              <a:t>https://tailblocks.cc/#google_vignette</a:t>
            </a:r>
            <a:endParaRPr sz="1500"/>
          </a:p>
          <a:p>
            <a:pPr indent="-323850" lvl="0" marL="457200" rtl="0" algn="l">
              <a:spcBef>
                <a:spcPts val="0"/>
              </a:spcBef>
              <a:spcAft>
                <a:spcPts val="0"/>
              </a:spcAft>
              <a:buSzPts val="1500"/>
              <a:buChar char="•"/>
            </a:pPr>
            <a:r>
              <a:rPr lang="en" sz="1100" u="sng">
                <a:solidFill>
                  <a:schemeClr val="hlink"/>
                </a:solidFill>
                <a:latin typeface="Arial"/>
                <a:ea typeface="Arial"/>
                <a:cs typeface="Arial"/>
                <a:sym typeface="Arial"/>
                <a:hlinkClick r:id="rId11"/>
              </a:rPr>
              <a:t>React TutorialGeeksforGeekshttps://www.geeksforgeeks.org › react-tutorial</a:t>
            </a:r>
            <a:endParaRPr sz="1500"/>
          </a:p>
          <a:p>
            <a:pPr indent="-323850" lvl="0" marL="457200" rtl="0" algn="l">
              <a:spcBef>
                <a:spcPts val="0"/>
              </a:spcBef>
              <a:spcAft>
                <a:spcPts val="0"/>
              </a:spcAft>
              <a:buSzPts val="1500"/>
              <a:buChar char="•"/>
            </a:pPr>
            <a:r>
              <a:rPr lang="en" sz="1100" u="sng">
                <a:solidFill>
                  <a:schemeClr val="hlink"/>
                </a:solidFill>
                <a:latin typeface="Arial"/>
                <a:ea typeface="Arial"/>
                <a:cs typeface="Arial"/>
                <a:sym typeface="Arial"/>
                <a:hlinkClick r:id="rId12"/>
              </a:rPr>
              <a:t>https://www.geeksforgeeks.org/what-is-react-router-dom/</a:t>
            </a:r>
            <a:endParaRPr sz="1500"/>
          </a:p>
          <a:p>
            <a:pPr indent="-323850" lvl="0" marL="457200" rtl="0" algn="l">
              <a:spcBef>
                <a:spcPts val="0"/>
              </a:spcBef>
              <a:spcAft>
                <a:spcPts val="0"/>
              </a:spcAft>
              <a:buSzPts val="1500"/>
              <a:buChar char="•"/>
            </a:pPr>
            <a:r>
              <a:rPr lang="en" sz="1100" u="sng">
                <a:solidFill>
                  <a:schemeClr val="hlink"/>
                </a:solidFill>
                <a:latin typeface="Arial"/>
                <a:ea typeface="Arial"/>
                <a:cs typeface="Arial"/>
                <a:sym typeface="Arial"/>
                <a:hlinkClick r:id="rId13"/>
              </a:rPr>
              <a:t>https://flowbite.com/docs/components/buttons/</a:t>
            </a:r>
            <a:endParaRPr sz="1500"/>
          </a:p>
          <a:p>
            <a:pPr indent="0" lvl="0" marL="914400" rtl="0" algn="l">
              <a:spcBef>
                <a:spcPts val="360"/>
              </a:spcBef>
              <a:spcAft>
                <a:spcPts val="0"/>
              </a:spcAft>
              <a:buNone/>
            </a:pPr>
            <a:r>
              <a:t/>
            </a:r>
            <a:endParaRPr sz="3500"/>
          </a:p>
        </p:txBody>
      </p:sp>
      <p:sp>
        <p:nvSpPr>
          <p:cNvPr id="232" name="Google Shape;232;p36"/>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Calibri"/>
                <a:ea typeface="Calibri"/>
                <a:cs typeface="Calibri"/>
                <a:sym typeface="Calibri"/>
              </a:rPr>
              <a:t>References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38" name="Google Shape;238;p37"/>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39" name="Google Shape;239;p37"/>
          <p:cNvPicPr preferRelativeResize="0"/>
          <p:nvPr/>
        </p:nvPicPr>
        <p:blipFill>
          <a:blip r:embed="rId3">
            <a:alphaModFix/>
          </a:blip>
          <a:stretch>
            <a:fillRect/>
          </a:stretch>
        </p:blipFill>
        <p:spPr>
          <a:xfrm>
            <a:off x="1671613" y="878300"/>
            <a:ext cx="5800775" cy="354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3200">
                <a:solidFill>
                  <a:schemeClr val="lt1"/>
                </a:solidFill>
              </a:rPr>
              <a:t>Introduction</a:t>
            </a:r>
            <a:endParaRPr/>
          </a:p>
        </p:txBody>
      </p:sp>
      <p:sp>
        <p:nvSpPr>
          <p:cNvPr id="102" name="Google Shape;102;p18"/>
          <p:cNvSpPr txBox="1"/>
          <p:nvPr>
            <p:ph idx="1" type="body"/>
          </p:nvPr>
        </p:nvSpPr>
        <p:spPr>
          <a:xfrm>
            <a:off x="457200" y="800850"/>
            <a:ext cx="82296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500"/>
              <a:t>4. Lack of Convenience: </a:t>
            </a:r>
            <a:r>
              <a:rPr lang="en" sz="1500"/>
              <a:t>Users seek a consolidated platform for accessing news without having to visit multiple websites.</a:t>
            </a:r>
            <a:endParaRPr sz="1500"/>
          </a:p>
          <a:p>
            <a:pPr indent="0" lvl="0" marL="0" rtl="0" algn="l">
              <a:lnSpc>
                <a:spcPct val="115000"/>
              </a:lnSpc>
              <a:spcBef>
                <a:spcPts val="0"/>
              </a:spcBef>
              <a:spcAft>
                <a:spcPts val="0"/>
              </a:spcAft>
              <a:buClr>
                <a:schemeClr val="dk1"/>
              </a:buClr>
              <a:buSzPts val="1100"/>
              <a:buFont typeface="Arial"/>
              <a:buNone/>
            </a:pPr>
            <a:r>
              <a:rPr b="1" lang="en" sz="1500"/>
              <a:t>5.Media Literacy:</a:t>
            </a:r>
            <a:r>
              <a:rPr lang="en" sz="1500"/>
              <a:t> Many individuals lack the skills to critically evaluate news sources, leading to susceptibility to false narratives and misinformation.</a:t>
            </a:r>
            <a:endParaRPr sz="1500"/>
          </a:p>
          <a:p>
            <a:pPr indent="0" lvl="0" marL="0" rtl="0" algn="l">
              <a:spcBef>
                <a:spcPts val="0"/>
              </a:spcBef>
              <a:spcAft>
                <a:spcPts val="0"/>
              </a:spcAft>
              <a:buClr>
                <a:schemeClr val="dk1"/>
              </a:buClr>
              <a:buSzPts val="1100"/>
              <a:buFont typeface="Arial"/>
              <a:buNone/>
            </a:pPr>
            <a:r>
              <a:t/>
            </a:r>
            <a:endParaRPr b="1" sz="1500"/>
          </a:p>
          <a:p>
            <a:pPr indent="0" lvl="0" marL="0" rtl="0" algn="l">
              <a:spcBef>
                <a:spcPts val="36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Motivation of Research</a:t>
            </a:r>
            <a:endParaRPr/>
          </a:p>
        </p:txBody>
      </p:sp>
      <p:sp>
        <p:nvSpPr>
          <p:cNvPr id="108" name="Google Shape;108;p19"/>
          <p:cNvSpPr txBox="1"/>
          <p:nvPr>
            <p:ph idx="1" type="body"/>
          </p:nvPr>
        </p:nvSpPr>
        <p:spPr>
          <a:xfrm>
            <a:off x="-876300" y="1059075"/>
            <a:ext cx="9336900" cy="3394500"/>
          </a:xfrm>
          <a:prstGeom prst="rect">
            <a:avLst/>
          </a:prstGeom>
        </p:spPr>
        <p:txBody>
          <a:bodyPr anchorCtr="0" anchor="t" bIns="45700" lIns="91425" spcFirstLastPara="1" rIns="91425" wrap="square" tIns="45700">
            <a:noAutofit/>
          </a:bodyPr>
          <a:lstStyle/>
          <a:p>
            <a:pPr indent="-222250" lvl="2" marL="1136650" rtl="0" algn="just">
              <a:spcBef>
                <a:spcPts val="0"/>
              </a:spcBef>
              <a:spcAft>
                <a:spcPts val="0"/>
              </a:spcAft>
              <a:buClr>
                <a:schemeClr val="dk1"/>
              </a:buClr>
              <a:buSzPts val="2800"/>
              <a:buFont typeface="Arial"/>
              <a:buNone/>
            </a:pPr>
            <a:r>
              <a:rPr lang="en" sz="1700"/>
              <a:t>   The motive behind this research is driven by the growing challenges faced in accessing reliable and diverse news sources in today's digital age. With an abundance of online platforms offering news content, individuals often encounter information overload, reliability concerns, and the spread of misinformation. Recognizing the importance of staying informed and the need for a convenient solution, this research aims to address these challenges by proposing the development of a centralized news website. By aggregating top news stories from reputable sources, prioritizing credibility, and promoting media literacy, the goal is to empower users with a trusted platform that provides easy access to accurate and diverse news coverage. Ultimately, the motive behind this research is to enhance the public's ability to stay informed, critically evaluate news sources, and navigate the complex landscape of digital information with confidence and clarity.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0" y="318975"/>
            <a:ext cx="6477000" cy="30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Tools &amp; Technologies</a:t>
            </a:r>
            <a:endParaRPr b="1">
              <a:solidFill>
                <a:schemeClr val="lt1"/>
              </a:solidFill>
            </a:endParaRPr>
          </a:p>
          <a:p>
            <a:pPr indent="0" lvl="0" marL="0" rtl="0" algn="l">
              <a:spcBef>
                <a:spcPts val="0"/>
              </a:spcBef>
              <a:spcAft>
                <a:spcPts val="0"/>
              </a:spcAft>
              <a:buNone/>
            </a:pPr>
            <a:r>
              <a:t/>
            </a:r>
            <a:endParaRPr/>
          </a:p>
        </p:txBody>
      </p:sp>
      <p:sp>
        <p:nvSpPr>
          <p:cNvPr id="114" name="Google Shape;114;p20"/>
          <p:cNvSpPr txBox="1"/>
          <p:nvPr/>
        </p:nvSpPr>
        <p:spPr>
          <a:xfrm>
            <a:off x="152400" y="-956925"/>
            <a:ext cx="6324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Tools &amp; Technologies</a:t>
            </a:r>
            <a:endParaRPr sz="3000">
              <a:solidFill>
                <a:srgbClr val="FFFFFF"/>
              </a:solidFill>
              <a:latin typeface="Calibri"/>
              <a:ea typeface="Calibri"/>
              <a:cs typeface="Calibri"/>
              <a:sym typeface="Calibri"/>
            </a:endParaRPr>
          </a:p>
        </p:txBody>
      </p:sp>
      <p:sp>
        <p:nvSpPr>
          <p:cNvPr id="115" name="Google Shape;115;p20"/>
          <p:cNvSpPr txBox="1"/>
          <p:nvPr/>
        </p:nvSpPr>
        <p:spPr>
          <a:xfrm>
            <a:off x="1021100" y="722275"/>
            <a:ext cx="8223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1 . HTML (Hypertext Markup Language)</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Foundation of web development for structuring content on a webpage.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Utilizes tags to define elements such as headings, paragraphs, images, and links.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Provides the basic structure for creating web pages and is essential for building the user interface.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2. CSS (Cascading Style Sheets)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Stylesheet language used for describing the presentation of a document written in HTML.</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Enables the separation of content and presentation, allowing for consistent styling across multiple pages.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Includes selectors, properties, and values to define the visual appearance, layout, and design of HTML elements.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3. </a:t>
            </a:r>
            <a:r>
              <a:rPr b="1" lang="en" sz="1100">
                <a:latin typeface="Calibri"/>
                <a:ea typeface="Calibri"/>
                <a:cs typeface="Calibri"/>
                <a:sym typeface="Calibri"/>
              </a:rPr>
              <a:t>React JS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a:t>
            </a:r>
            <a:r>
              <a:rPr lang="en" sz="1100">
                <a:latin typeface="Calibri"/>
                <a:ea typeface="Calibri"/>
                <a:cs typeface="Calibri"/>
                <a:sym typeface="Calibri"/>
              </a:rPr>
              <a:t>Component-Based Architecture: React facilitates the creation of interactive user interfaces through a modular, component-based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approach, enhancing code reusability and maintainability.</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Virtual DOM and Efficient Rendering: React's virtual DOM efficiently updates the UI, minimizing re-renders and optimizing performance for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faster page loads and smoother user interactions.</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4. Tailwind CSS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Utility-first CSS framework designed to streamline the styling process.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Utilizes pre-defined utility classes for common styles, reducing the need for custom CSS.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Offers a modular and highly customizable approach to styling, facilitating rapid development and consistent design patterns.</a:t>
            </a:r>
            <a:endParaRPr sz="11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100">
              <a:solidFill>
                <a:srgbClr val="000000"/>
              </a:solidFill>
              <a:latin typeface="Calibri"/>
              <a:ea typeface="Calibri"/>
              <a:cs typeface="Calibri"/>
              <a:sym typeface="Calibri"/>
            </a:endParaRPr>
          </a:p>
        </p:txBody>
      </p:sp>
      <p:pic>
        <p:nvPicPr>
          <p:cNvPr id="116" name="Google Shape;116;p20"/>
          <p:cNvPicPr preferRelativeResize="0"/>
          <p:nvPr/>
        </p:nvPicPr>
        <p:blipFill>
          <a:blip r:embed="rId3">
            <a:alphaModFix/>
          </a:blip>
          <a:stretch>
            <a:fillRect/>
          </a:stretch>
        </p:blipFill>
        <p:spPr>
          <a:xfrm>
            <a:off x="152402" y="803800"/>
            <a:ext cx="693125" cy="755377"/>
          </a:xfrm>
          <a:prstGeom prst="rect">
            <a:avLst/>
          </a:prstGeom>
          <a:noFill/>
          <a:ln>
            <a:noFill/>
          </a:ln>
        </p:spPr>
      </p:pic>
      <p:pic>
        <p:nvPicPr>
          <p:cNvPr id="117" name="Google Shape;117;p20"/>
          <p:cNvPicPr preferRelativeResize="0"/>
          <p:nvPr/>
        </p:nvPicPr>
        <p:blipFill>
          <a:blip r:embed="rId4">
            <a:alphaModFix/>
          </a:blip>
          <a:stretch>
            <a:fillRect/>
          </a:stretch>
        </p:blipFill>
        <p:spPr>
          <a:xfrm>
            <a:off x="244087" y="1767825"/>
            <a:ext cx="601444" cy="803925"/>
          </a:xfrm>
          <a:prstGeom prst="rect">
            <a:avLst/>
          </a:prstGeom>
          <a:noFill/>
          <a:ln>
            <a:noFill/>
          </a:ln>
        </p:spPr>
      </p:pic>
      <p:pic>
        <p:nvPicPr>
          <p:cNvPr id="118" name="Google Shape;118;p20"/>
          <p:cNvPicPr preferRelativeResize="0"/>
          <p:nvPr/>
        </p:nvPicPr>
        <p:blipFill>
          <a:blip r:embed="rId5">
            <a:alphaModFix/>
          </a:blip>
          <a:stretch>
            <a:fillRect/>
          </a:stretch>
        </p:blipFill>
        <p:spPr>
          <a:xfrm>
            <a:off x="173585" y="2760523"/>
            <a:ext cx="742475" cy="901375"/>
          </a:xfrm>
          <a:prstGeom prst="rect">
            <a:avLst/>
          </a:prstGeom>
          <a:noFill/>
          <a:ln>
            <a:noFill/>
          </a:ln>
        </p:spPr>
      </p:pic>
      <p:pic>
        <p:nvPicPr>
          <p:cNvPr id="119" name="Google Shape;119;p20"/>
          <p:cNvPicPr preferRelativeResize="0"/>
          <p:nvPr/>
        </p:nvPicPr>
        <p:blipFill>
          <a:blip r:embed="rId6">
            <a:alphaModFix/>
          </a:blip>
          <a:stretch>
            <a:fillRect/>
          </a:stretch>
        </p:blipFill>
        <p:spPr>
          <a:xfrm>
            <a:off x="0" y="3813425"/>
            <a:ext cx="1089650" cy="83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Tools &amp; Technologies</a:t>
            </a:r>
            <a:endParaRPr/>
          </a:p>
        </p:txBody>
      </p:sp>
      <p:sp>
        <p:nvSpPr>
          <p:cNvPr id="125" name="Google Shape;125;p21"/>
          <p:cNvSpPr txBox="1"/>
          <p:nvPr>
            <p:ph idx="1" type="body"/>
          </p:nvPr>
        </p:nvSpPr>
        <p:spPr>
          <a:xfrm>
            <a:off x="1498425" y="1020275"/>
            <a:ext cx="71883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100"/>
              <a:t>5.</a:t>
            </a:r>
            <a:r>
              <a:rPr b="1" lang="en" sz="1100"/>
              <a:t> SVG Repo: </a:t>
            </a:r>
            <a:r>
              <a:rPr lang="en" sz="1100"/>
              <a:t>SVG Repo offers a diverse collection of scalable vector graphics (SVG) files, providing designers and developers with high-quality icons and illustrations for web design and digital projects.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6. Google Fonts: </a:t>
            </a:r>
            <a:r>
              <a:rPr lang="en" sz="1100"/>
              <a:t>Google Fonts is a free library of web fonts curated by Google, offering a wide selection of high-quality fonts to enhance typography and readability in web projects with easy integration and customization options.</a:t>
            </a:r>
            <a:endParaRPr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b="1" lang="en" sz="1100"/>
              <a:t>7. Tailblocks (Template): </a:t>
            </a:r>
            <a:r>
              <a:rPr lang="en" sz="1100"/>
              <a:t>Tailblocks provides pre-designed HTML and CSS components built with Tailwind CSS, enabling developers to quickly prototype and build modern-looking websites and applications with customizable, responsive templ</a:t>
            </a:r>
            <a:r>
              <a:rPr b="1" lang="en" sz="1100"/>
              <a:t>ates.</a:t>
            </a:r>
            <a:endParaRPr b="1" sz="1100"/>
          </a:p>
          <a:p>
            <a:pPr indent="0" lvl="0" marL="0" rtl="0" algn="l">
              <a:lnSpc>
                <a:spcPct val="115000"/>
              </a:lnSpc>
              <a:spcBef>
                <a:spcPts val="0"/>
              </a:spcBef>
              <a:spcAft>
                <a:spcPts val="0"/>
              </a:spcAft>
              <a:buClr>
                <a:schemeClr val="dk1"/>
              </a:buClr>
              <a:buSzPts val="1100"/>
              <a:buFont typeface="Arial"/>
              <a:buNone/>
            </a:pPr>
            <a:r>
              <a:t/>
            </a:r>
            <a:endParaRPr b="1" sz="1100"/>
          </a:p>
        </p:txBody>
      </p:sp>
      <p:pic>
        <p:nvPicPr>
          <p:cNvPr id="126" name="Google Shape;126;p21"/>
          <p:cNvPicPr preferRelativeResize="0"/>
          <p:nvPr/>
        </p:nvPicPr>
        <p:blipFill>
          <a:blip r:embed="rId3">
            <a:alphaModFix/>
          </a:blip>
          <a:stretch>
            <a:fillRect/>
          </a:stretch>
        </p:blipFill>
        <p:spPr>
          <a:xfrm>
            <a:off x="143149" y="1020275"/>
            <a:ext cx="1234000" cy="460250"/>
          </a:xfrm>
          <a:prstGeom prst="rect">
            <a:avLst/>
          </a:prstGeom>
          <a:noFill/>
          <a:ln>
            <a:noFill/>
          </a:ln>
        </p:spPr>
      </p:pic>
      <p:pic>
        <p:nvPicPr>
          <p:cNvPr id="127" name="Google Shape;127;p21"/>
          <p:cNvPicPr preferRelativeResize="0"/>
          <p:nvPr/>
        </p:nvPicPr>
        <p:blipFill>
          <a:blip r:embed="rId4">
            <a:alphaModFix/>
          </a:blip>
          <a:stretch>
            <a:fillRect/>
          </a:stretch>
        </p:blipFill>
        <p:spPr>
          <a:xfrm>
            <a:off x="198538" y="1688350"/>
            <a:ext cx="1254963" cy="460250"/>
          </a:xfrm>
          <a:prstGeom prst="rect">
            <a:avLst/>
          </a:prstGeom>
          <a:noFill/>
          <a:ln>
            <a:noFill/>
          </a:ln>
        </p:spPr>
      </p:pic>
      <p:pic>
        <p:nvPicPr>
          <p:cNvPr id="128" name="Google Shape;128;p21"/>
          <p:cNvPicPr preferRelativeResize="0"/>
          <p:nvPr/>
        </p:nvPicPr>
        <p:blipFill>
          <a:blip r:embed="rId5">
            <a:alphaModFix/>
          </a:blip>
          <a:stretch>
            <a:fillRect/>
          </a:stretch>
        </p:blipFill>
        <p:spPr>
          <a:xfrm>
            <a:off x="143150" y="2264475"/>
            <a:ext cx="1365750" cy="50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Code Snapshots</a:t>
            </a:r>
            <a:endParaRPr/>
          </a:p>
        </p:txBody>
      </p:sp>
      <p:sp>
        <p:nvSpPr>
          <p:cNvPr id="134" name="Google Shape;134;p22"/>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5" name="Google Shape;135;p22"/>
          <p:cNvPicPr preferRelativeResize="0"/>
          <p:nvPr/>
        </p:nvPicPr>
        <p:blipFill>
          <a:blip r:embed="rId3">
            <a:alphaModFix/>
          </a:blip>
          <a:stretch>
            <a:fillRect/>
          </a:stretch>
        </p:blipFill>
        <p:spPr>
          <a:xfrm>
            <a:off x="1738927" y="713425"/>
            <a:ext cx="5666150" cy="412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41" name="Google Shape;141;p23"/>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2" name="Google Shape;142;p23"/>
          <p:cNvPicPr preferRelativeResize="0"/>
          <p:nvPr/>
        </p:nvPicPr>
        <p:blipFill>
          <a:blip r:embed="rId3">
            <a:alphaModFix/>
          </a:blip>
          <a:stretch>
            <a:fillRect/>
          </a:stretch>
        </p:blipFill>
        <p:spPr>
          <a:xfrm>
            <a:off x="1800297" y="759812"/>
            <a:ext cx="5404902" cy="3932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48" name="Google Shape;148;p24"/>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9" name="Google Shape;149;p24"/>
          <p:cNvPicPr preferRelativeResize="0"/>
          <p:nvPr/>
        </p:nvPicPr>
        <p:blipFill>
          <a:blip r:embed="rId3">
            <a:alphaModFix/>
          </a:blip>
          <a:stretch>
            <a:fillRect/>
          </a:stretch>
        </p:blipFill>
        <p:spPr>
          <a:xfrm>
            <a:off x="1772797" y="789825"/>
            <a:ext cx="5322399" cy="387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